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uploading the presentation to github, it will need to be in a PDF format. Make sure all the formatting is okay when turned into PDF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c15743f9b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c15743f9b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17f933a9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c17f933a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15743f9b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c15743f9b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of the birds in the Emberiziae family have a short/ middle life expectancy. This means that they ultimately live between 10-20 years.</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c17f933a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c17f933a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the other top 5 most populated Winter Birds Family to compare to the mean eggs per clutch in the Emberizidae family. We see that their mean of eggs per clutch ranges around 4-5 eggs. Based off of this graph and their life expectancy, we see that they are a mixture of R/K selected species. Since they live such short lives, they produce 4-5 eggs per clutch, but not any more than that because they have to provide parental care which can be energetically and resourceful exhausting. But they also cannot produce any less than 3 eggs because they will doom their species into extinction.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c17f933a9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c17f933a9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c2a9f9ab5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c2a9f9ab5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b7820d1f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b7820d1f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6b1a9546f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6b1a9546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Picture here is just a placeholder! We can totally change it to something more interesting, a few options online.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c15743f9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c15743f9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want to call our app? These descriptions are tentative and placeholders for what we decide on during Sunday’s meeting.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6b15ed4d5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6b15ed4d5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15743f9b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c15743f9b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6b15ed4d5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6b15ed4d5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b15ed4d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b15ed4d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c0c012150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c0c012150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Authors make note in the paper that the birds most prone to extinction events are those with the largest body weight.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b15ed4d5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6b15ed4d5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last graph, I show that families vary in their diet composition. But this is likely also due to the habitat they live in, I think this would be a good transition point to talk about our habitat information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Te1VORAqi5U"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64400" y="1386350"/>
            <a:ext cx="46293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755">
                <a:latin typeface="Times New Roman"/>
                <a:ea typeface="Times New Roman"/>
                <a:cs typeface="Times New Roman"/>
                <a:sym typeface="Times New Roman"/>
              </a:rPr>
              <a:t>Ecosphere: </a:t>
            </a:r>
            <a:endParaRPr sz="4755">
              <a:latin typeface="Times New Roman"/>
              <a:ea typeface="Times New Roman"/>
              <a:cs typeface="Times New Roman"/>
              <a:sym typeface="Times New Roman"/>
            </a:endParaRPr>
          </a:p>
          <a:p>
            <a:pPr marL="0" lvl="0" indent="0" algn="ctr" rtl="0">
              <a:spcBef>
                <a:spcPts val="0"/>
              </a:spcBef>
              <a:spcAft>
                <a:spcPts val="0"/>
              </a:spcAft>
              <a:buNone/>
            </a:pPr>
            <a:r>
              <a:rPr lang="en" sz="4755">
                <a:latin typeface="Times New Roman"/>
                <a:ea typeface="Times New Roman"/>
                <a:cs typeface="Times New Roman"/>
                <a:sym typeface="Times New Roman"/>
              </a:rPr>
              <a:t>Life Events of Winter Birds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0" y="3691375"/>
            <a:ext cx="47937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chemeClr val="dk1"/>
                </a:solidFill>
                <a:latin typeface="Times New Roman"/>
                <a:ea typeface="Times New Roman"/>
                <a:cs typeface="Times New Roman"/>
                <a:sym typeface="Times New Roman"/>
              </a:rPr>
              <a:t>Collaboration by: Jodie Cheun, Jocelyn Morales, Pachia Lee   </a:t>
            </a:r>
            <a:endParaRPr sz="1800">
              <a:solidFill>
                <a:schemeClr val="dk1"/>
              </a:solidFill>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5364813" y="211263"/>
            <a:ext cx="2865899" cy="2149424"/>
          </a:xfrm>
          <a:prstGeom prst="rect">
            <a:avLst/>
          </a:prstGeom>
          <a:noFill/>
          <a:ln>
            <a:noFill/>
          </a:ln>
        </p:spPr>
      </p:pic>
      <p:pic>
        <p:nvPicPr>
          <p:cNvPr id="57" name="Google Shape;57;p13"/>
          <p:cNvPicPr preferRelativeResize="0"/>
          <p:nvPr/>
        </p:nvPicPr>
        <p:blipFill>
          <a:blip r:embed="rId4">
            <a:alphaModFix/>
          </a:blip>
          <a:stretch>
            <a:fillRect/>
          </a:stretch>
        </p:blipFill>
        <p:spPr>
          <a:xfrm>
            <a:off x="4968925" y="2513112"/>
            <a:ext cx="3657669" cy="2440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3146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Times New Roman"/>
                <a:ea typeface="Times New Roman"/>
                <a:cs typeface="Times New Roman"/>
                <a:sym typeface="Times New Roman"/>
              </a:rPr>
              <a:t>Emberizidae Family are More Abundant in Shrubland Habitat*</a:t>
            </a:r>
            <a:endParaRPr>
              <a:latin typeface="Times New Roman"/>
              <a:ea typeface="Times New Roman"/>
              <a:cs typeface="Times New Roman"/>
              <a:sym typeface="Times New Roman"/>
            </a:endParaRPr>
          </a:p>
        </p:txBody>
      </p:sp>
      <p:pic>
        <p:nvPicPr>
          <p:cNvPr id="132" name="Google Shape;132;p22"/>
          <p:cNvPicPr preferRelativeResize="0"/>
          <p:nvPr/>
        </p:nvPicPr>
        <p:blipFill>
          <a:blip r:embed="rId3">
            <a:alphaModFix/>
          </a:blip>
          <a:stretch>
            <a:fillRect/>
          </a:stretch>
        </p:blipFill>
        <p:spPr>
          <a:xfrm>
            <a:off x="152400" y="1039775"/>
            <a:ext cx="5652650" cy="3492626"/>
          </a:xfrm>
          <a:prstGeom prst="rect">
            <a:avLst/>
          </a:prstGeom>
          <a:noFill/>
          <a:ln>
            <a:noFill/>
          </a:ln>
        </p:spPr>
      </p:pic>
      <p:sp>
        <p:nvSpPr>
          <p:cNvPr id="133" name="Google Shape;133;p22"/>
          <p:cNvSpPr txBox="1"/>
          <p:nvPr/>
        </p:nvSpPr>
        <p:spPr>
          <a:xfrm>
            <a:off x="6429375" y="1894938"/>
            <a:ext cx="2313900" cy="178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Times New Roman"/>
                <a:ea typeface="Times New Roman"/>
                <a:cs typeface="Times New Roman"/>
                <a:sym typeface="Times New Roman"/>
              </a:rPr>
              <a:t>The body weight is greatest in the Shrubland  because they are most </a:t>
            </a:r>
            <a:r>
              <a:rPr lang="en" sz="1800" b="1">
                <a:solidFill>
                  <a:schemeClr val="dk1"/>
                </a:solidFill>
                <a:latin typeface="Times New Roman"/>
                <a:ea typeface="Times New Roman"/>
                <a:cs typeface="Times New Roman"/>
                <a:sym typeface="Times New Roman"/>
              </a:rPr>
              <a:t>abundant</a:t>
            </a:r>
            <a:r>
              <a:rPr lang="en" sz="1800">
                <a:solidFill>
                  <a:schemeClr val="dk1"/>
                </a:solidFill>
                <a:latin typeface="Times New Roman"/>
                <a:ea typeface="Times New Roman"/>
                <a:cs typeface="Times New Roman"/>
                <a:sym typeface="Times New Roman"/>
              </a:rPr>
              <a:t> in this habitat!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11700" y="204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Times New Roman"/>
                <a:ea typeface="Times New Roman"/>
                <a:cs typeface="Times New Roman"/>
                <a:sym typeface="Times New Roman"/>
              </a:rPr>
              <a:t>Comparison Between Habitat, Winter Range, and Migratory Strategy *</a:t>
            </a:r>
            <a:endParaRPr>
              <a:latin typeface="Times New Roman"/>
              <a:ea typeface="Times New Roman"/>
              <a:cs typeface="Times New Roman"/>
              <a:sym typeface="Times New Roman"/>
            </a:endParaRPr>
          </a:p>
        </p:txBody>
      </p:sp>
      <p:sp>
        <p:nvSpPr>
          <p:cNvPr id="139" name="Google Shape;139;p23"/>
          <p:cNvSpPr txBox="1">
            <a:spLocks noGrp="1"/>
          </p:cNvSpPr>
          <p:nvPr>
            <p:ph type="body" idx="1"/>
          </p:nvPr>
        </p:nvSpPr>
        <p:spPr>
          <a:xfrm>
            <a:off x="6238425" y="1512000"/>
            <a:ext cx="2481000" cy="2119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solidFill>
                  <a:schemeClr val="dk1"/>
                </a:solidFill>
                <a:latin typeface="Times New Roman"/>
                <a:ea typeface="Times New Roman"/>
                <a:cs typeface="Times New Roman"/>
                <a:sym typeface="Times New Roman"/>
              </a:rPr>
              <a:t>Looking at different variables we saw </a:t>
            </a:r>
            <a:r>
              <a:rPr lang="en" b="1">
                <a:solidFill>
                  <a:schemeClr val="dk1"/>
                </a:solidFill>
                <a:latin typeface="Times New Roman"/>
                <a:ea typeface="Times New Roman"/>
                <a:cs typeface="Times New Roman"/>
                <a:sym typeface="Times New Roman"/>
              </a:rPr>
              <a:t>urbanization</a:t>
            </a:r>
            <a:r>
              <a:rPr lang="en">
                <a:solidFill>
                  <a:schemeClr val="dk1"/>
                </a:solidFill>
                <a:latin typeface="Times New Roman"/>
                <a:ea typeface="Times New Roman"/>
                <a:cs typeface="Times New Roman"/>
                <a:sym typeface="Times New Roman"/>
              </a:rPr>
              <a:t> only in Shrubland and Woodland.</a:t>
            </a:r>
            <a:endParaRPr>
              <a:solidFill>
                <a:schemeClr val="dk1"/>
              </a:solidFill>
              <a:latin typeface="Times New Roman"/>
              <a:ea typeface="Times New Roman"/>
              <a:cs typeface="Times New Roman"/>
              <a:sym typeface="Times New Roman"/>
            </a:endParaRPr>
          </a:p>
        </p:txBody>
      </p:sp>
      <p:pic>
        <p:nvPicPr>
          <p:cNvPr id="140" name="Google Shape;140;p23"/>
          <p:cNvPicPr preferRelativeResize="0"/>
          <p:nvPr/>
        </p:nvPicPr>
        <p:blipFill>
          <a:blip r:embed="rId3">
            <a:alphaModFix/>
          </a:blip>
          <a:stretch>
            <a:fillRect/>
          </a:stretch>
        </p:blipFill>
        <p:spPr>
          <a:xfrm>
            <a:off x="311688" y="1152475"/>
            <a:ext cx="5529279" cy="3416400"/>
          </a:xfrm>
          <a:prstGeom prst="rect">
            <a:avLst/>
          </a:prstGeom>
          <a:noFill/>
          <a:ln>
            <a:noFill/>
          </a:ln>
        </p:spPr>
      </p:pic>
      <p:sp>
        <p:nvSpPr>
          <p:cNvPr id="141" name="Google Shape;141;p23"/>
          <p:cNvSpPr/>
          <p:nvPr/>
        </p:nvSpPr>
        <p:spPr>
          <a:xfrm>
            <a:off x="3644000" y="1795125"/>
            <a:ext cx="802200" cy="649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 name="Google Shape;142;p23"/>
          <p:cNvSpPr/>
          <p:nvPr/>
        </p:nvSpPr>
        <p:spPr>
          <a:xfrm>
            <a:off x="3644000" y="2893125"/>
            <a:ext cx="802200" cy="57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315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Life Expectancy of Emberizidae* </a:t>
            </a:r>
            <a:endParaRPr/>
          </a:p>
        </p:txBody>
      </p:sp>
      <p:sp>
        <p:nvSpPr>
          <p:cNvPr id="148" name="Google Shape;148;p24"/>
          <p:cNvSpPr txBox="1"/>
          <p:nvPr/>
        </p:nvSpPr>
        <p:spPr>
          <a:xfrm>
            <a:off x="6108925" y="1867793"/>
            <a:ext cx="2841300" cy="140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a:solidFill>
                  <a:schemeClr val="dk1"/>
                </a:solidFill>
                <a:latin typeface="Times New Roman"/>
                <a:ea typeface="Times New Roman"/>
                <a:cs typeface="Times New Roman"/>
                <a:sym typeface="Times New Roman"/>
              </a:rPr>
              <a:t>From this graph we see that, the family Emberizidae have a short-middle life expectancy.</a:t>
            </a:r>
            <a:endParaRPr sz="1800">
              <a:solidFill>
                <a:schemeClr val="dk1"/>
              </a:solidFill>
              <a:latin typeface="Times New Roman"/>
              <a:ea typeface="Times New Roman"/>
              <a:cs typeface="Times New Roman"/>
              <a:sym typeface="Times New Roman"/>
            </a:endParaRPr>
          </a:p>
        </p:txBody>
      </p:sp>
      <p:pic>
        <p:nvPicPr>
          <p:cNvPr id="149" name="Google Shape;149;p24"/>
          <p:cNvPicPr preferRelativeResize="0"/>
          <p:nvPr/>
        </p:nvPicPr>
        <p:blipFill>
          <a:blip r:embed="rId3">
            <a:alphaModFix/>
          </a:blip>
          <a:stretch>
            <a:fillRect/>
          </a:stretch>
        </p:blipFill>
        <p:spPr>
          <a:xfrm>
            <a:off x="311700" y="889588"/>
            <a:ext cx="5797224" cy="358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p:nvPr/>
        </p:nvSpPr>
        <p:spPr>
          <a:xfrm>
            <a:off x="374550" y="301500"/>
            <a:ext cx="81624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Times New Roman"/>
                <a:ea typeface="Times New Roman"/>
                <a:cs typeface="Times New Roman"/>
                <a:sym typeface="Times New Roman"/>
              </a:rPr>
              <a:t>Reproduction: Mean Eggs per Clutch*</a:t>
            </a:r>
            <a:endParaRPr sz="2500">
              <a:solidFill>
                <a:schemeClr val="dk1"/>
              </a:solidFill>
              <a:latin typeface="Times New Roman"/>
              <a:ea typeface="Times New Roman"/>
              <a:cs typeface="Times New Roman"/>
              <a:sym typeface="Times New Roman"/>
            </a:endParaRPr>
          </a:p>
        </p:txBody>
      </p:sp>
      <p:sp>
        <p:nvSpPr>
          <p:cNvPr id="155" name="Google Shape;155;p25"/>
          <p:cNvSpPr txBox="1"/>
          <p:nvPr/>
        </p:nvSpPr>
        <p:spPr>
          <a:xfrm>
            <a:off x="678000" y="4067150"/>
            <a:ext cx="7788000" cy="5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Times New Roman"/>
                <a:ea typeface="Times New Roman"/>
                <a:cs typeface="Times New Roman"/>
                <a:sym typeface="Times New Roman"/>
              </a:rPr>
              <a:t>Emberizidae birds have a range of about 3-5 eggs per clutch.</a:t>
            </a:r>
            <a:endParaRPr sz="1800">
              <a:solidFill>
                <a:schemeClr val="dk1"/>
              </a:solidFill>
              <a:latin typeface="Times New Roman"/>
              <a:ea typeface="Times New Roman"/>
              <a:cs typeface="Times New Roman"/>
              <a:sym typeface="Times New Roman"/>
            </a:endParaRPr>
          </a:p>
        </p:txBody>
      </p:sp>
      <p:pic>
        <p:nvPicPr>
          <p:cNvPr id="156" name="Google Shape;156;p25"/>
          <p:cNvPicPr preferRelativeResize="0"/>
          <p:nvPr/>
        </p:nvPicPr>
        <p:blipFill>
          <a:blip r:embed="rId3">
            <a:alphaModFix/>
          </a:blip>
          <a:stretch>
            <a:fillRect/>
          </a:stretch>
        </p:blipFill>
        <p:spPr>
          <a:xfrm>
            <a:off x="4572012" y="1134500"/>
            <a:ext cx="4360763" cy="2693654"/>
          </a:xfrm>
          <a:prstGeom prst="rect">
            <a:avLst/>
          </a:prstGeom>
          <a:noFill/>
          <a:ln>
            <a:noFill/>
          </a:ln>
        </p:spPr>
      </p:pic>
      <p:pic>
        <p:nvPicPr>
          <p:cNvPr id="157" name="Google Shape;157;p25"/>
          <p:cNvPicPr preferRelativeResize="0"/>
          <p:nvPr/>
        </p:nvPicPr>
        <p:blipFill>
          <a:blip r:embed="rId4">
            <a:alphaModFix/>
          </a:blip>
          <a:stretch>
            <a:fillRect/>
          </a:stretch>
        </p:blipFill>
        <p:spPr>
          <a:xfrm>
            <a:off x="165300" y="1164988"/>
            <a:ext cx="4267212" cy="2632676"/>
          </a:xfrm>
          <a:prstGeom prst="rect">
            <a:avLst/>
          </a:prstGeom>
          <a:noFill/>
          <a:ln>
            <a:noFill/>
          </a:ln>
        </p:spPr>
      </p:pic>
      <p:sp>
        <p:nvSpPr>
          <p:cNvPr id="158" name="Google Shape;158;p25"/>
          <p:cNvSpPr/>
          <p:nvPr/>
        </p:nvSpPr>
        <p:spPr>
          <a:xfrm>
            <a:off x="1059050" y="2880100"/>
            <a:ext cx="490800" cy="813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9" name="Google Shape;159;p25"/>
          <p:cNvCxnSpPr>
            <a:stCxn id="158" idx="3"/>
          </p:cNvCxnSpPr>
          <p:nvPr/>
        </p:nvCxnSpPr>
        <p:spPr>
          <a:xfrm rot="10800000" flipH="1">
            <a:off x="1549850" y="3138400"/>
            <a:ext cx="2492700" cy="1485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421400" y="1057700"/>
            <a:ext cx="5564475" cy="3438051"/>
          </a:xfrm>
          <a:prstGeom prst="rect">
            <a:avLst/>
          </a:prstGeom>
          <a:noFill/>
          <a:ln>
            <a:noFill/>
          </a:ln>
        </p:spPr>
      </p:pic>
      <p:sp>
        <p:nvSpPr>
          <p:cNvPr id="165" name="Google Shape;165;p26"/>
          <p:cNvSpPr txBox="1"/>
          <p:nvPr/>
        </p:nvSpPr>
        <p:spPr>
          <a:xfrm>
            <a:off x="180825" y="271225"/>
            <a:ext cx="88470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Times New Roman"/>
                <a:ea typeface="Times New Roman"/>
                <a:cs typeface="Times New Roman"/>
                <a:sym typeface="Times New Roman"/>
              </a:rPr>
              <a:t>Reproduction: Age of Sexual Maturity</a:t>
            </a:r>
            <a:endParaRPr sz="2500">
              <a:solidFill>
                <a:schemeClr val="dk1"/>
              </a:solidFill>
              <a:latin typeface="Times New Roman"/>
              <a:ea typeface="Times New Roman"/>
              <a:cs typeface="Times New Roman"/>
              <a:sym typeface="Times New Roman"/>
            </a:endParaRPr>
          </a:p>
        </p:txBody>
      </p:sp>
      <p:sp>
        <p:nvSpPr>
          <p:cNvPr id="166" name="Google Shape;166;p26"/>
          <p:cNvSpPr txBox="1"/>
          <p:nvPr/>
        </p:nvSpPr>
        <p:spPr>
          <a:xfrm>
            <a:off x="5321075" y="1214025"/>
            <a:ext cx="3461400" cy="29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67" name="Google Shape;167;p26"/>
          <p:cNvSpPr txBox="1"/>
          <p:nvPr/>
        </p:nvSpPr>
        <p:spPr>
          <a:xfrm>
            <a:off x="6044200" y="1866750"/>
            <a:ext cx="2893200" cy="1534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solidFill>
                  <a:schemeClr val="dk1"/>
                </a:solidFill>
                <a:latin typeface="Times New Roman"/>
                <a:ea typeface="Times New Roman"/>
                <a:cs typeface="Times New Roman"/>
                <a:sym typeface="Times New Roman"/>
              </a:rPr>
              <a:t>Emberizidae song birds  sexual maturity peaking  around the age of 1 and 2</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Emberizidae Survival Style</a:t>
            </a:r>
            <a:endParaRPr>
              <a:latin typeface="Times New Roman"/>
              <a:ea typeface="Times New Roman"/>
              <a:cs typeface="Times New Roman"/>
              <a:sym typeface="Times New Roman"/>
            </a:endParaRPr>
          </a:p>
        </p:txBody>
      </p:sp>
      <p:sp>
        <p:nvSpPr>
          <p:cNvPr id="173" name="Google Shape;173;p27"/>
          <p:cNvSpPr txBox="1">
            <a:spLocks noGrp="1"/>
          </p:cNvSpPr>
          <p:nvPr>
            <p:ph type="body" idx="1"/>
          </p:nvPr>
        </p:nvSpPr>
        <p:spPr>
          <a:xfrm>
            <a:off x="311700" y="1335850"/>
            <a:ext cx="4142100" cy="2796900"/>
          </a:xfrm>
          <a:prstGeom prst="rect">
            <a:avLst/>
          </a:prstGeom>
        </p:spPr>
        <p:txBody>
          <a:bodyPr spcFirstLastPara="1" wrap="square" lIns="91425" tIns="91425" rIns="91425" bIns="91425" anchor="t" anchorCtr="0">
            <a:noAutofit/>
          </a:bodyPr>
          <a:lstStyle/>
          <a:p>
            <a:pPr marL="457200" lvl="0" indent="-347027" algn="l" rtl="0">
              <a:lnSpc>
                <a:spcPct val="130000"/>
              </a:lnSpc>
              <a:spcBef>
                <a:spcPts val="0"/>
              </a:spcBef>
              <a:spcAft>
                <a:spcPts val="0"/>
              </a:spcAft>
              <a:buClr>
                <a:schemeClr val="dk1"/>
              </a:buClr>
              <a:buSzPts val="1865"/>
              <a:buFont typeface="Times New Roman"/>
              <a:buChar char="-"/>
            </a:pPr>
            <a:r>
              <a:rPr lang="en" sz="1865">
                <a:solidFill>
                  <a:schemeClr val="dk1"/>
                </a:solidFill>
                <a:latin typeface="Times New Roman"/>
                <a:ea typeface="Times New Roman"/>
                <a:cs typeface="Times New Roman"/>
                <a:sym typeface="Times New Roman"/>
              </a:rPr>
              <a:t>Omnivores </a:t>
            </a:r>
            <a:endParaRPr sz="1865">
              <a:solidFill>
                <a:schemeClr val="dk1"/>
              </a:solidFill>
              <a:latin typeface="Times New Roman"/>
              <a:ea typeface="Times New Roman"/>
              <a:cs typeface="Times New Roman"/>
              <a:sym typeface="Times New Roman"/>
            </a:endParaRPr>
          </a:p>
          <a:p>
            <a:pPr marL="457200" lvl="0" indent="-347027" algn="l" rtl="0">
              <a:lnSpc>
                <a:spcPct val="130000"/>
              </a:lnSpc>
              <a:spcBef>
                <a:spcPts val="0"/>
              </a:spcBef>
              <a:spcAft>
                <a:spcPts val="0"/>
              </a:spcAft>
              <a:buClr>
                <a:schemeClr val="dk1"/>
              </a:buClr>
              <a:buSzPts val="1865"/>
              <a:buFont typeface="Times New Roman"/>
              <a:buChar char="-"/>
            </a:pPr>
            <a:r>
              <a:rPr lang="en" sz="1865">
                <a:solidFill>
                  <a:schemeClr val="dk1"/>
                </a:solidFill>
                <a:latin typeface="Times New Roman"/>
                <a:ea typeface="Times New Roman"/>
                <a:cs typeface="Times New Roman"/>
                <a:sym typeface="Times New Roman"/>
              </a:rPr>
              <a:t>Most abundant in shrubland</a:t>
            </a:r>
            <a:endParaRPr sz="1865">
              <a:solidFill>
                <a:schemeClr val="dk1"/>
              </a:solidFill>
              <a:latin typeface="Times New Roman"/>
              <a:ea typeface="Times New Roman"/>
              <a:cs typeface="Times New Roman"/>
              <a:sym typeface="Times New Roman"/>
            </a:endParaRPr>
          </a:p>
          <a:p>
            <a:pPr marL="457200" lvl="0" indent="-347027" algn="l" rtl="0">
              <a:lnSpc>
                <a:spcPct val="130000"/>
              </a:lnSpc>
              <a:spcBef>
                <a:spcPts val="0"/>
              </a:spcBef>
              <a:spcAft>
                <a:spcPts val="0"/>
              </a:spcAft>
              <a:buClr>
                <a:schemeClr val="dk1"/>
              </a:buClr>
              <a:buSzPts val="1865"/>
              <a:buFont typeface="Times New Roman"/>
              <a:buChar char="-"/>
            </a:pPr>
            <a:r>
              <a:rPr lang="en" sz="1865">
                <a:solidFill>
                  <a:schemeClr val="dk1"/>
                </a:solidFill>
                <a:latin typeface="Times New Roman"/>
                <a:ea typeface="Times New Roman"/>
                <a:cs typeface="Times New Roman"/>
                <a:sym typeface="Times New Roman"/>
              </a:rPr>
              <a:t>Adapting to humans</a:t>
            </a:r>
            <a:endParaRPr sz="1865">
              <a:solidFill>
                <a:schemeClr val="dk1"/>
              </a:solidFill>
              <a:latin typeface="Times New Roman"/>
              <a:ea typeface="Times New Roman"/>
              <a:cs typeface="Times New Roman"/>
              <a:sym typeface="Times New Roman"/>
            </a:endParaRPr>
          </a:p>
          <a:p>
            <a:pPr marL="457200" lvl="0" indent="-347027" algn="l" rtl="0">
              <a:lnSpc>
                <a:spcPct val="130000"/>
              </a:lnSpc>
              <a:spcBef>
                <a:spcPts val="0"/>
              </a:spcBef>
              <a:spcAft>
                <a:spcPts val="0"/>
              </a:spcAft>
              <a:buClr>
                <a:schemeClr val="dk1"/>
              </a:buClr>
              <a:buSzPts val="1865"/>
              <a:buFont typeface="Times New Roman"/>
              <a:buChar char="-"/>
            </a:pPr>
            <a:r>
              <a:rPr lang="en" sz="1865">
                <a:solidFill>
                  <a:schemeClr val="dk1"/>
                </a:solidFill>
                <a:latin typeface="Times New Roman"/>
                <a:ea typeface="Times New Roman"/>
                <a:cs typeface="Times New Roman"/>
                <a:sym typeface="Times New Roman"/>
              </a:rPr>
              <a:t>Short life expectancy (mixed)</a:t>
            </a:r>
            <a:endParaRPr sz="1865">
              <a:solidFill>
                <a:schemeClr val="dk1"/>
              </a:solidFill>
              <a:latin typeface="Times New Roman"/>
              <a:ea typeface="Times New Roman"/>
              <a:cs typeface="Times New Roman"/>
              <a:sym typeface="Times New Roman"/>
            </a:endParaRPr>
          </a:p>
          <a:p>
            <a:pPr marL="457200" lvl="0" indent="-347027" algn="l" rtl="0">
              <a:lnSpc>
                <a:spcPct val="130000"/>
              </a:lnSpc>
              <a:spcBef>
                <a:spcPts val="0"/>
              </a:spcBef>
              <a:spcAft>
                <a:spcPts val="0"/>
              </a:spcAft>
              <a:buClr>
                <a:schemeClr val="dk1"/>
              </a:buClr>
              <a:buSzPts val="1865"/>
              <a:buFont typeface="Times New Roman"/>
              <a:buChar char="-"/>
            </a:pPr>
            <a:r>
              <a:rPr lang="en" sz="1865">
                <a:solidFill>
                  <a:schemeClr val="dk1"/>
                </a:solidFill>
                <a:latin typeface="Times New Roman"/>
                <a:ea typeface="Times New Roman"/>
                <a:cs typeface="Times New Roman"/>
                <a:sym typeface="Times New Roman"/>
              </a:rPr>
              <a:t>Average egg clutch size 3-4</a:t>
            </a:r>
            <a:endParaRPr sz="1865">
              <a:solidFill>
                <a:schemeClr val="dk1"/>
              </a:solidFill>
              <a:latin typeface="Times New Roman"/>
              <a:ea typeface="Times New Roman"/>
              <a:cs typeface="Times New Roman"/>
              <a:sym typeface="Times New Roman"/>
            </a:endParaRPr>
          </a:p>
          <a:p>
            <a:pPr marL="457200" lvl="0" indent="-347027" algn="l" rtl="0">
              <a:lnSpc>
                <a:spcPct val="130000"/>
              </a:lnSpc>
              <a:spcBef>
                <a:spcPts val="0"/>
              </a:spcBef>
              <a:spcAft>
                <a:spcPts val="0"/>
              </a:spcAft>
              <a:buClr>
                <a:schemeClr val="dk1"/>
              </a:buClr>
              <a:buSzPts val="1865"/>
              <a:buFont typeface="Times New Roman"/>
              <a:buChar char="-"/>
            </a:pPr>
            <a:r>
              <a:rPr lang="en" sz="1865">
                <a:solidFill>
                  <a:schemeClr val="dk1"/>
                </a:solidFill>
                <a:latin typeface="Times New Roman"/>
                <a:ea typeface="Times New Roman"/>
                <a:cs typeface="Times New Roman"/>
                <a:sym typeface="Times New Roman"/>
              </a:rPr>
              <a:t>Sexual maturity peaks ~1 to 2 years old </a:t>
            </a:r>
            <a:endParaRPr sz="1865">
              <a:solidFill>
                <a:schemeClr val="dk1"/>
              </a:solidFill>
              <a:latin typeface="Times New Roman"/>
              <a:ea typeface="Times New Roman"/>
              <a:cs typeface="Times New Roman"/>
              <a:sym typeface="Times New Roman"/>
            </a:endParaRPr>
          </a:p>
        </p:txBody>
      </p:sp>
      <p:sp>
        <p:nvSpPr>
          <p:cNvPr id="174" name="Google Shape;174;p27"/>
          <p:cNvSpPr txBox="1"/>
          <p:nvPr/>
        </p:nvSpPr>
        <p:spPr>
          <a:xfrm>
            <a:off x="5188050" y="1266250"/>
            <a:ext cx="3722400" cy="29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175" name="Google Shape;175;p27" descr="Ashbridges Bay, Toronto, ON, Canada." title="American Tree Sparrow singing.">
            <a:hlinkClick r:id="rId3"/>
          </p:cNvPr>
          <p:cNvPicPr preferRelativeResize="0"/>
          <p:nvPr/>
        </p:nvPicPr>
        <p:blipFill>
          <a:blip r:embed="rId4">
            <a:alphaModFix/>
          </a:blip>
          <a:stretch>
            <a:fillRect/>
          </a:stretch>
        </p:blipFill>
        <p:spPr>
          <a:xfrm>
            <a:off x="4690075" y="1463275"/>
            <a:ext cx="4142232" cy="25420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Our App! </a:t>
            </a:r>
            <a:endParaRPr>
              <a:latin typeface="Times New Roman"/>
              <a:ea typeface="Times New Roman"/>
              <a:cs typeface="Times New Roman"/>
              <a:sym typeface="Times New Roman"/>
            </a:endParaRPr>
          </a:p>
        </p:txBody>
      </p:sp>
      <p:pic>
        <p:nvPicPr>
          <p:cNvPr id="181" name="Google Shape;181;p28"/>
          <p:cNvPicPr preferRelativeResize="0"/>
          <p:nvPr/>
        </p:nvPicPr>
        <p:blipFill>
          <a:blip r:embed="rId3">
            <a:alphaModFix/>
          </a:blip>
          <a:stretch>
            <a:fillRect/>
          </a:stretch>
        </p:blipFill>
        <p:spPr>
          <a:xfrm>
            <a:off x="1454050" y="1595835"/>
            <a:ext cx="6235899" cy="250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322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About our Data</a:t>
            </a:r>
            <a:endParaRPr>
              <a:latin typeface="Times New Roman"/>
              <a:ea typeface="Times New Roman"/>
              <a:cs typeface="Times New Roman"/>
              <a:sym typeface="Times New Roman"/>
            </a:endParaRPr>
          </a:p>
        </p:txBody>
      </p:sp>
      <p:sp>
        <p:nvSpPr>
          <p:cNvPr id="63" name="Google Shape;63;p14"/>
          <p:cNvSpPr txBox="1">
            <a:spLocks noGrp="1"/>
          </p:cNvSpPr>
          <p:nvPr>
            <p:ph type="body" idx="1"/>
          </p:nvPr>
        </p:nvSpPr>
        <p:spPr>
          <a:xfrm>
            <a:off x="311700" y="2940000"/>
            <a:ext cx="4167900" cy="15426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CBC data from 1966 to 2013</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Examined </a:t>
            </a:r>
            <a:r>
              <a:rPr lang="en" sz="1600" b="1">
                <a:solidFill>
                  <a:schemeClr val="dk1"/>
                </a:solidFill>
                <a:latin typeface="Times New Roman"/>
                <a:ea typeface="Times New Roman"/>
                <a:cs typeface="Times New Roman"/>
                <a:sym typeface="Times New Roman"/>
              </a:rPr>
              <a:t>10 biological traits</a:t>
            </a:r>
            <a:r>
              <a:rPr lang="en" sz="1600">
                <a:solidFill>
                  <a:schemeClr val="dk1"/>
                </a:solidFill>
                <a:latin typeface="Times New Roman"/>
                <a:ea typeface="Times New Roman"/>
                <a:cs typeface="Times New Roman"/>
                <a:sym typeface="Times New Roman"/>
              </a:rPr>
              <a:t> of winter birds</a:t>
            </a:r>
            <a:endParaRPr sz="1600">
              <a:solidFill>
                <a:schemeClr val="dk1"/>
              </a:solidFill>
              <a:latin typeface="Times New Roman"/>
              <a:ea typeface="Times New Roman"/>
              <a:cs typeface="Times New Roman"/>
              <a:sym typeface="Times New Roman"/>
            </a:endParaRPr>
          </a:p>
          <a:p>
            <a:pPr marL="914400" lvl="1"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Population dynamics </a:t>
            </a:r>
            <a:endParaRPr sz="1600">
              <a:solidFill>
                <a:schemeClr val="dk1"/>
              </a:solidFill>
              <a:latin typeface="Times New Roman"/>
              <a:ea typeface="Times New Roman"/>
              <a:cs typeface="Times New Roman"/>
              <a:sym typeface="Times New Roman"/>
            </a:endParaRPr>
          </a:p>
          <a:p>
            <a:pPr marL="914400" lvl="1"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Location Abundance</a:t>
            </a:r>
            <a:endParaRPr sz="1600" i="1">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Thank you Professor Ledford! </a:t>
            </a:r>
            <a:endParaRPr sz="1600">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935"/>
              <a:buNone/>
            </a:pPr>
            <a:endParaRPr sz="1600" i="1">
              <a:solidFill>
                <a:schemeClr val="dk1"/>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935"/>
              <a:buNone/>
            </a:pPr>
            <a:endParaRPr sz="1600" i="1">
              <a:solidFill>
                <a:schemeClr val="dk1"/>
              </a:solidFill>
              <a:latin typeface="Times New Roman"/>
              <a:ea typeface="Times New Roman"/>
              <a:cs typeface="Times New Roman"/>
              <a:sym typeface="Times New Roman"/>
            </a:endParaRPr>
          </a:p>
        </p:txBody>
      </p:sp>
      <p:pic>
        <p:nvPicPr>
          <p:cNvPr id="64" name="Google Shape;64;p14"/>
          <p:cNvPicPr preferRelativeResize="0"/>
          <p:nvPr/>
        </p:nvPicPr>
        <p:blipFill>
          <a:blip r:embed="rId3">
            <a:alphaModFix/>
          </a:blip>
          <a:stretch>
            <a:fillRect/>
          </a:stretch>
        </p:blipFill>
        <p:spPr>
          <a:xfrm>
            <a:off x="5131850" y="1017725"/>
            <a:ext cx="3754900" cy="3464879"/>
          </a:xfrm>
          <a:prstGeom prst="rect">
            <a:avLst/>
          </a:prstGeom>
          <a:noFill/>
          <a:ln>
            <a:noFill/>
          </a:ln>
        </p:spPr>
      </p:pic>
      <p:pic>
        <p:nvPicPr>
          <p:cNvPr id="65" name="Google Shape;65;p14"/>
          <p:cNvPicPr preferRelativeResize="0"/>
          <p:nvPr/>
        </p:nvPicPr>
        <p:blipFill>
          <a:blip r:embed="rId4">
            <a:alphaModFix/>
          </a:blip>
          <a:stretch>
            <a:fillRect/>
          </a:stretch>
        </p:blipFill>
        <p:spPr>
          <a:xfrm>
            <a:off x="311711" y="1017725"/>
            <a:ext cx="4628352" cy="17040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Our Story! </a:t>
            </a:r>
            <a:endParaRPr>
              <a:latin typeface="Times New Roman"/>
              <a:ea typeface="Times New Roman"/>
              <a:cs typeface="Times New Roman"/>
              <a:sym typeface="Times New Roman"/>
            </a:endParaRPr>
          </a:p>
        </p:txBody>
      </p:sp>
      <p:sp>
        <p:nvSpPr>
          <p:cNvPr id="71" name="Google Shape;71;p15"/>
          <p:cNvSpPr txBox="1">
            <a:spLocks noGrp="1"/>
          </p:cNvSpPr>
          <p:nvPr>
            <p:ph type="body" idx="1"/>
          </p:nvPr>
        </p:nvSpPr>
        <p:spPr>
          <a:xfrm>
            <a:off x="957788" y="1233225"/>
            <a:ext cx="2532600" cy="941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dk1"/>
                </a:solidFill>
                <a:latin typeface="Times New Roman"/>
                <a:ea typeface="Times New Roman"/>
                <a:cs typeface="Times New Roman"/>
                <a:sym typeface="Times New Roman"/>
              </a:rPr>
              <a:t>Determine relationship between life variables. </a:t>
            </a:r>
            <a:endParaRPr>
              <a:solidFill>
                <a:schemeClr val="dk1"/>
              </a:solidFill>
              <a:latin typeface="Times New Roman"/>
              <a:ea typeface="Times New Roman"/>
              <a:cs typeface="Times New Roman"/>
              <a:sym typeface="Times New Roman"/>
            </a:endParaRPr>
          </a:p>
        </p:txBody>
      </p:sp>
      <p:sp>
        <p:nvSpPr>
          <p:cNvPr id="72" name="Google Shape;72;p15"/>
          <p:cNvSpPr txBox="1">
            <a:spLocks noGrp="1"/>
          </p:cNvSpPr>
          <p:nvPr>
            <p:ph type="body" idx="1"/>
          </p:nvPr>
        </p:nvSpPr>
        <p:spPr>
          <a:xfrm>
            <a:off x="5723975" y="3679050"/>
            <a:ext cx="2289000" cy="615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dk1"/>
                </a:solidFill>
                <a:latin typeface="Times New Roman"/>
                <a:ea typeface="Times New Roman"/>
                <a:cs typeface="Times New Roman"/>
                <a:sym typeface="Times New Roman"/>
              </a:rPr>
              <a:t>Interactive Bird App! </a:t>
            </a:r>
            <a:endParaRPr>
              <a:solidFill>
                <a:schemeClr val="dk1"/>
              </a:solidFill>
              <a:latin typeface="Times New Roman"/>
              <a:ea typeface="Times New Roman"/>
              <a:cs typeface="Times New Roman"/>
              <a:sym typeface="Times New Roman"/>
            </a:endParaRPr>
          </a:p>
        </p:txBody>
      </p:sp>
      <p:sp>
        <p:nvSpPr>
          <p:cNvPr id="73" name="Google Shape;73;p15"/>
          <p:cNvSpPr/>
          <p:nvPr/>
        </p:nvSpPr>
        <p:spPr>
          <a:xfrm>
            <a:off x="2070350" y="2312625"/>
            <a:ext cx="307500" cy="774300"/>
          </a:xfrm>
          <a:prstGeom prst="downArrow">
            <a:avLst>
              <a:gd name="adj1" fmla="val 50000"/>
              <a:gd name="adj2" fmla="val 50000"/>
            </a:avLst>
          </a:prstGeom>
          <a:solidFill>
            <a:srgbClr val="277F6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 name="Google Shape;74;p15"/>
          <p:cNvSpPr/>
          <p:nvPr/>
        </p:nvSpPr>
        <p:spPr>
          <a:xfrm rot="-5400000">
            <a:off x="4418250" y="3599842"/>
            <a:ext cx="307500" cy="774300"/>
          </a:xfrm>
          <a:prstGeom prst="downArrow">
            <a:avLst>
              <a:gd name="adj1" fmla="val 50000"/>
              <a:gd name="adj2" fmla="val 50000"/>
            </a:avLst>
          </a:prstGeom>
          <a:solidFill>
            <a:srgbClr val="277F6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 name="Google Shape;75;p15"/>
          <p:cNvSpPr txBox="1">
            <a:spLocks noGrp="1"/>
          </p:cNvSpPr>
          <p:nvPr>
            <p:ph type="body" idx="1"/>
          </p:nvPr>
        </p:nvSpPr>
        <p:spPr>
          <a:xfrm>
            <a:off x="1132738" y="3423975"/>
            <a:ext cx="2532600" cy="941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dk1"/>
                </a:solidFill>
                <a:latin typeface="Times New Roman"/>
                <a:ea typeface="Times New Roman"/>
                <a:cs typeface="Times New Roman"/>
                <a:sym typeface="Times New Roman"/>
              </a:rPr>
              <a:t>Infer survival style of bird family.</a:t>
            </a:r>
            <a:endParaRPr>
              <a:solidFill>
                <a:schemeClr val="dk1"/>
              </a:solidFill>
              <a:latin typeface="Times New Roman"/>
              <a:ea typeface="Times New Roman"/>
              <a:cs typeface="Times New Roman"/>
              <a:sym typeface="Times New Roman"/>
            </a:endParaRPr>
          </a:p>
        </p:txBody>
      </p:sp>
      <p:pic>
        <p:nvPicPr>
          <p:cNvPr id="76" name="Google Shape;76;p15"/>
          <p:cNvPicPr preferRelativeResize="0"/>
          <p:nvPr/>
        </p:nvPicPr>
        <p:blipFill>
          <a:blip r:embed="rId3">
            <a:alphaModFix/>
          </a:blip>
          <a:stretch>
            <a:fillRect/>
          </a:stretch>
        </p:blipFill>
        <p:spPr>
          <a:xfrm>
            <a:off x="5392691" y="597425"/>
            <a:ext cx="2951575" cy="3081625"/>
          </a:xfrm>
          <a:prstGeom prst="rect">
            <a:avLst/>
          </a:prstGeom>
          <a:noFill/>
          <a:ln>
            <a:noFill/>
          </a:ln>
        </p:spPr>
      </p:pic>
      <p:sp>
        <p:nvSpPr>
          <p:cNvPr id="77" name="Google Shape;77;p15"/>
          <p:cNvSpPr txBox="1"/>
          <p:nvPr/>
        </p:nvSpPr>
        <p:spPr>
          <a:xfrm>
            <a:off x="6194250" y="639275"/>
            <a:ext cx="2902500" cy="8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295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Top 5 Winter Bird Families </a:t>
            </a:r>
            <a:endParaRPr>
              <a:latin typeface="Times New Roman"/>
              <a:ea typeface="Times New Roman"/>
              <a:cs typeface="Times New Roman"/>
              <a:sym typeface="Times New Roman"/>
            </a:endParaRPr>
          </a:p>
        </p:txBody>
      </p:sp>
      <p:sp>
        <p:nvSpPr>
          <p:cNvPr id="83" name="Google Shape;83;p16"/>
          <p:cNvSpPr txBox="1">
            <a:spLocks noGrp="1"/>
          </p:cNvSpPr>
          <p:nvPr>
            <p:ph type="body" idx="1"/>
          </p:nvPr>
        </p:nvSpPr>
        <p:spPr>
          <a:xfrm>
            <a:off x="311700" y="991500"/>
            <a:ext cx="2201700" cy="3160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1900">
              <a:solidFill>
                <a:schemeClr val="dk1"/>
              </a:solidFill>
              <a:latin typeface="Times New Roman"/>
              <a:ea typeface="Times New Roman"/>
              <a:cs typeface="Times New Roman"/>
              <a:sym typeface="Times New Roman"/>
            </a:endParaRPr>
          </a:p>
          <a:p>
            <a:pPr marL="0" lvl="0" indent="0" algn="ctr" rtl="0">
              <a:spcBef>
                <a:spcPts val="1200"/>
              </a:spcBef>
              <a:spcAft>
                <a:spcPts val="1200"/>
              </a:spcAft>
              <a:buNone/>
            </a:pPr>
            <a:r>
              <a:rPr lang="en" sz="1900">
                <a:solidFill>
                  <a:schemeClr val="dk1"/>
                </a:solidFill>
                <a:latin typeface="Times New Roman"/>
                <a:ea typeface="Times New Roman"/>
                <a:cs typeface="Times New Roman"/>
                <a:sym typeface="Times New Roman"/>
              </a:rPr>
              <a:t>Given the large number of bird families present, we only used the </a:t>
            </a:r>
            <a:r>
              <a:rPr lang="en" sz="1900" b="1">
                <a:solidFill>
                  <a:schemeClr val="dk1"/>
                </a:solidFill>
                <a:latin typeface="Times New Roman"/>
                <a:ea typeface="Times New Roman"/>
                <a:cs typeface="Times New Roman"/>
                <a:sym typeface="Times New Roman"/>
              </a:rPr>
              <a:t>top 5 </a:t>
            </a:r>
            <a:r>
              <a:rPr lang="en" sz="1900">
                <a:solidFill>
                  <a:schemeClr val="dk1"/>
                </a:solidFill>
                <a:latin typeface="Times New Roman"/>
                <a:ea typeface="Times New Roman"/>
                <a:cs typeface="Times New Roman"/>
                <a:sym typeface="Times New Roman"/>
              </a:rPr>
              <a:t>most abundant recorded bird families. </a:t>
            </a:r>
            <a:endParaRPr sz="1900">
              <a:solidFill>
                <a:schemeClr val="dk1"/>
              </a:solidFill>
              <a:latin typeface="Times New Roman"/>
              <a:ea typeface="Times New Roman"/>
              <a:cs typeface="Times New Roman"/>
              <a:sym typeface="Times New Roman"/>
            </a:endParaRPr>
          </a:p>
        </p:txBody>
      </p:sp>
      <p:pic>
        <p:nvPicPr>
          <p:cNvPr id="84" name="Google Shape;84;p16"/>
          <p:cNvPicPr preferRelativeResize="0"/>
          <p:nvPr/>
        </p:nvPicPr>
        <p:blipFill>
          <a:blip r:embed="rId3">
            <a:alphaModFix/>
          </a:blip>
          <a:stretch>
            <a:fillRect/>
          </a:stretch>
        </p:blipFill>
        <p:spPr>
          <a:xfrm>
            <a:off x="2818200" y="868400"/>
            <a:ext cx="6325799" cy="39084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2428775" y="950575"/>
            <a:ext cx="6325799" cy="3908440"/>
          </a:xfrm>
          <a:prstGeom prst="rect">
            <a:avLst/>
          </a:prstGeom>
          <a:noFill/>
          <a:ln>
            <a:noFill/>
          </a:ln>
        </p:spPr>
      </p:pic>
      <p:sp>
        <p:nvSpPr>
          <p:cNvPr id="90" name="Google Shape;90;p17"/>
          <p:cNvSpPr txBox="1">
            <a:spLocks noGrp="1"/>
          </p:cNvSpPr>
          <p:nvPr>
            <p:ph type="title"/>
          </p:nvPr>
        </p:nvSpPr>
        <p:spPr>
          <a:xfrm>
            <a:off x="311700" y="295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Emberizidae Family </a:t>
            </a:r>
            <a:endParaRPr>
              <a:latin typeface="Times New Roman"/>
              <a:ea typeface="Times New Roman"/>
              <a:cs typeface="Times New Roman"/>
              <a:sym typeface="Times New Roman"/>
            </a:endParaRPr>
          </a:p>
        </p:txBody>
      </p:sp>
      <p:sp>
        <p:nvSpPr>
          <p:cNvPr id="91" name="Google Shape;91;p17"/>
          <p:cNvSpPr/>
          <p:nvPr/>
        </p:nvSpPr>
        <p:spPr>
          <a:xfrm>
            <a:off x="5876500" y="1237525"/>
            <a:ext cx="824700" cy="3496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7"/>
          <p:cNvSpPr txBox="1"/>
          <p:nvPr/>
        </p:nvSpPr>
        <p:spPr>
          <a:xfrm>
            <a:off x="186175" y="1474200"/>
            <a:ext cx="2013300" cy="26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Times New Roman"/>
                <a:ea typeface="Times New Roman"/>
                <a:cs typeface="Times New Roman"/>
                <a:sym typeface="Times New Roman"/>
              </a:rPr>
              <a:t>Then we filtered to just one family that fit our data analysis needs !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288775" y="1727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The Emberizidae Family- the songbird family!  </a:t>
            </a:r>
            <a:endParaRPr>
              <a:latin typeface="Times New Roman"/>
              <a:ea typeface="Times New Roman"/>
              <a:cs typeface="Times New Roman"/>
              <a:sym typeface="Times New Roman"/>
            </a:endParaRPr>
          </a:p>
          <a:p>
            <a:pPr marL="0" lvl="0" indent="0" algn="l" rtl="0">
              <a:spcBef>
                <a:spcPts val="0"/>
              </a:spcBef>
              <a:spcAft>
                <a:spcPts val="0"/>
              </a:spcAft>
              <a:buSzPct val="35357"/>
              <a:buNone/>
            </a:pPr>
            <a:endParaRPr>
              <a:latin typeface="Times New Roman"/>
              <a:ea typeface="Times New Roman"/>
              <a:cs typeface="Times New Roman"/>
              <a:sym typeface="Times New Roman"/>
            </a:endParaRPr>
          </a:p>
        </p:txBody>
      </p:sp>
      <p:sp>
        <p:nvSpPr>
          <p:cNvPr id="98" name="Google Shape;98;p18"/>
          <p:cNvSpPr txBox="1"/>
          <p:nvPr/>
        </p:nvSpPr>
        <p:spPr>
          <a:xfrm>
            <a:off x="32200" y="4401325"/>
            <a:ext cx="9009600" cy="4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“Families” include several “genera” (which then include several “species”). These images are only a glimpse of all the birds studied in our data!</a:t>
            </a:r>
            <a:endParaRPr sz="1600">
              <a:solidFill>
                <a:schemeClr val="dk1"/>
              </a:solidFill>
              <a:latin typeface="Times New Roman"/>
              <a:ea typeface="Times New Roman"/>
              <a:cs typeface="Times New Roman"/>
              <a:sym typeface="Times New Roman"/>
            </a:endParaRPr>
          </a:p>
        </p:txBody>
      </p:sp>
      <p:pic>
        <p:nvPicPr>
          <p:cNvPr id="99" name="Google Shape;99;p18"/>
          <p:cNvPicPr preferRelativeResize="0"/>
          <p:nvPr/>
        </p:nvPicPr>
        <p:blipFill>
          <a:blip r:embed="rId3">
            <a:alphaModFix/>
          </a:blip>
          <a:stretch>
            <a:fillRect/>
          </a:stretch>
        </p:blipFill>
        <p:spPr>
          <a:xfrm>
            <a:off x="756150" y="897825"/>
            <a:ext cx="2231895" cy="1673925"/>
          </a:xfrm>
          <a:prstGeom prst="rect">
            <a:avLst/>
          </a:prstGeom>
          <a:noFill/>
          <a:ln>
            <a:noFill/>
          </a:ln>
        </p:spPr>
      </p:pic>
      <p:pic>
        <p:nvPicPr>
          <p:cNvPr id="100" name="Google Shape;100;p18"/>
          <p:cNvPicPr preferRelativeResize="0"/>
          <p:nvPr/>
        </p:nvPicPr>
        <p:blipFill>
          <a:blip r:embed="rId4">
            <a:alphaModFix/>
          </a:blip>
          <a:stretch>
            <a:fillRect/>
          </a:stretch>
        </p:blipFill>
        <p:spPr>
          <a:xfrm>
            <a:off x="3203950" y="897825"/>
            <a:ext cx="2434796" cy="1673925"/>
          </a:xfrm>
          <a:prstGeom prst="rect">
            <a:avLst/>
          </a:prstGeom>
          <a:noFill/>
          <a:ln>
            <a:noFill/>
          </a:ln>
        </p:spPr>
      </p:pic>
      <p:pic>
        <p:nvPicPr>
          <p:cNvPr id="101" name="Google Shape;101;p18"/>
          <p:cNvPicPr preferRelativeResize="0"/>
          <p:nvPr/>
        </p:nvPicPr>
        <p:blipFill>
          <a:blip r:embed="rId5">
            <a:alphaModFix/>
          </a:blip>
          <a:stretch>
            <a:fillRect/>
          </a:stretch>
        </p:blipFill>
        <p:spPr>
          <a:xfrm>
            <a:off x="5791150" y="897825"/>
            <a:ext cx="2526688" cy="1673926"/>
          </a:xfrm>
          <a:prstGeom prst="rect">
            <a:avLst/>
          </a:prstGeom>
          <a:noFill/>
          <a:ln>
            <a:noFill/>
          </a:ln>
        </p:spPr>
      </p:pic>
      <p:pic>
        <p:nvPicPr>
          <p:cNvPr id="102" name="Google Shape;102;p18"/>
          <p:cNvPicPr preferRelativeResize="0"/>
          <p:nvPr/>
        </p:nvPicPr>
        <p:blipFill>
          <a:blip r:embed="rId6">
            <a:alphaModFix/>
          </a:blip>
          <a:stretch>
            <a:fillRect/>
          </a:stretch>
        </p:blipFill>
        <p:spPr>
          <a:xfrm>
            <a:off x="120289" y="2912650"/>
            <a:ext cx="2231900" cy="1488663"/>
          </a:xfrm>
          <a:prstGeom prst="rect">
            <a:avLst/>
          </a:prstGeom>
          <a:noFill/>
          <a:ln>
            <a:noFill/>
          </a:ln>
        </p:spPr>
      </p:pic>
      <p:pic>
        <p:nvPicPr>
          <p:cNvPr id="103" name="Google Shape;103;p18"/>
          <p:cNvPicPr preferRelativeResize="0"/>
          <p:nvPr/>
        </p:nvPicPr>
        <p:blipFill>
          <a:blip r:embed="rId7">
            <a:alphaModFix/>
          </a:blip>
          <a:stretch>
            <a:fillRect/>
          </a:stretch>
        </p:blipFill>
        <p:spPr>
          <a:xfrm>
            <a:off x="2530961" y="2912655"/>
            <a:ext cx="1872552" cy="1488676"/>
          </a:xfrm>
          <a:prstGeom prst="rect">
            <a:avLst/>
          </a:prstGeom>
          <a:noFill/>
          <a:ln>
            <a:noFill/>
          </a:ln>
        </p:spPr>
      </p:pic>
      <p:pic>
        <p:nvPicPr>
          <p:cNvPr id="104" name="Google Shape;104;p18"/>
          <p:cNvPicPr preferRelativeResize="0"/>
          <p:nvPr/>
        </p:nvPicPr>
        <p:blipFill>
          <a:blip r:embed="rId8">
            <a:alphaModFix/>
          </a:blip>
          <a:stretch>
            <a:fillRect/>
          </a:stretch>
        </p:blipFill>
        <p:spPr>
          <a:xfrm>
            <a:off x="4582288" y="2919071"/>
            <a:ext cx="2231900" cy="1475841"/>
          </a:xfrm>
          <a:prstGeom prst="rect">
            <a:avLst/>
          </a:prstGeom>
          <a:noFill/>
          <a:ln>
            <a:noFill/>
          </a:ln>
        </p:spPr>
      </p:pic>
      <p:pic>
        <p:nvPicPr>
          <p:cNvPr id="105" name="Google Shape;105;p18"/>
          <p:cNvPicPr preferRelativeResize="0"/>
          <p:nvPr/>
        </p:nvPicPr>
        <p:blipFill>
          <a:blip r:embed="rId9">
            <a:alphaModFix/>
          </a:blip>
          <a:stretch>
            <a:fillRect/>
          </a:stretch>
        </p:blipFill>
        <p:spPr>
          <a:xfrm>
            <a:off x="6992963" y="2906225"/>
            <a:ext cx="1984906" cy="1488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Diet Composition of Emberizidae Family </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11" name="Google Shape;111;p19"/>
          <p:cNvSpPr txBox="1">
            <a:spLocks noGrp="1"/>
          </p:cNvSpPr>
          <p:nvPr>
            <p:ph type="body" idx="1"/>
          </p:nvPr>
        </p:nvSpPr>
        <p:spPr>
          <a:xfrm>
            <a:off x="6887700" y="1666200"/>
            <a:ext cx="2256300" cy="1811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Most abundant diets: </a:t>
            </a:r>
            <a:endParaRPr>
              <a:solidFill>
                <a:schemeClr val="dk1"/>
              </a:solidFill>
              <a:latin typeface="Times New Roman"/>
              <a:ea typeface="Times New Roman"/>
              <a:cs typeface="Times New Roman"/>
              <a:sym typeface="Times New Roman"/>
            </a:endParaRPr>
          </a:p>
          <a:p>
            <a:pPr marL="457200" lvl="0" indent="-342900" algn="l" rtl="0">
              <a:spcBef>
                <a:spcPts val="12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Invertebrates</a:t>
            </a:r>
            <a:endParaRPr>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Omnivores</a:t>
            </a:r>
            <a:endParaRPr>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Vertebrates </a:t>
            </a:r>
            <a:endParaRPr>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solidFill>
                <a:schemeClr val="dk1"/>
              </a:solidFill>
              <a:latin typeface="Times New Roman"/>
              <a:ea typeface="Times New Roman"/>
              <a:cs typeface="Times New Roman"/>
              <a:sym typeface="Times New Roman"/>
            </a:endParaRPr>
          </a:p>
        </p:txBody>
      </p:sp>
      <p:pic>
        <p:nvPicPr>
          <p:cNvPr id="112" name="Google Shape;112;p19"/>
          <p:cNvPicPr preferRelativeResize="0"/>
          <p:nvPr/>
        </p:nvPicPr>
        <p:blipFill>
          <a:blip r:embed="rId3">
            <a:alphaModFix/>
          </a:blip>
          <a:stretch>
            <a:fillRect/>
          </a:stretch>
        </p:blipFill>
        <p:spPr>
          <a:xfrm>
            <a:off x="311700" y="1081600"/>
            <a:ext cx="6330851" cy="3909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Diet Composition of Emberizidae Family* </a:t>
            </a:r>
            <a:endParaRPr>
              <a:latin typeface="Times New Roman"/>
              <a:ea typeface="Times New Roman"/>
              <a:cs typeface="Times New Roman"/>
              <a:sym typeface="Times New Roman"/>
            </a:endParaRPr>
          </a:p>
          <a:p>
            <a:pPr marL="0" lvl="0" indent="0" algn="l" rtl="0">
              <a:spcBef>
                <a:spcPts val="0"/>
              </a:spcBef>
              <a:spcAft>
                <a:spcPts val="0"/>
              </a:spcAft>
              <a:buClr>
                <a:schemeClr val="dk1"/>
              </a:buClr>
              <a:buSzPct val="39285"/>
              <a:buFont typeface="Arial"/>
              <a:buNone/>
            </a:pPr>
            <a:endParaRPr>
              <a:latin typeface="Times New Roman"/>
              <a:ea typeface="Times New Roman"/>
              <a:cs typeface="Times New Roman"/>
              <a:sym typeface="Times New Roman"/>
            </a:endParaRPr>
          </a:p>
          <a:p>
            <a:pPr marL="0" lvl="0" indent="0" algn="l" rtl="0">
              <a:spcBef>
                <a:spcPts val="0"/>
              </a:spcBef>
              <a:spcAft>
                <a:spcPts val="0"/>
              </a:spcAft>
              <a:buClr>
                <a:schemeClr val="dk1"/>
              </a:buClr>
              <a:buSzPct val="39285"/>
              <a:buFont typeface="Arial"/>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pic>
        <p:nvPicPr>
          <p:cNvPr id="118" name="Google Shape;118;p20"/>
          <p:cNvPicPr preferRelativeResize="0"/>
          <p:nvPr/>
        </p:nvPicPr>
        <p:blipFill>
          <a:blip r:embed="rId3">
            <a:alphaModFix/>
          </a:blip>
          <a:stretch>
            <a:fillRect/>
          </a:stretch>
        </p:blipFill>
        <p:spPr>
          <a:xfrm>
            <a:off x="152400" y="1170125"/>
            <a:ext cx="6434278" cy="3973375"/>
          </a:xfrm>
          <a:prstGeom prst="rect">
            <a:avLst/>
          </a:prstGeom>
          <a:noFill/>
          <a:ln>
            <a:noFill/>
          </a:ln>
        </p:spPr>
      </p:pic>
      <p:sp>
        <p:nvSpPr>
          <p:cNvPr id="119" name="Google Shape;119;p20"/>
          <p:cNvSpPr txBox="1">
            <a:spLocks noGrp="1"/>
          </p:cNvSpPr>
          <p:nvPr>
            <p:ph type="body" idx="1"/>
          </p:nvPr>
        </p:nvSpPr>
        <p:spPr>
          <a:xfrm>
            <a:off x="6414600" y="922725"/>
            <a:ext cx="2729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1"/>
                </a:solidFill>
                <a:latin typeface="Times New Roman"/>
                <a:ea typeface="Times New Roman"/>
                <a:cs typeface="Times New Roman"/>
                <a:sym typeface="Times New Roman"/>
              </a:rPr>
              <a:t>In the Emberizidae family: </a:t>
            </a:r>
            <a:endParaRPr sz="16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 sz="1600">
                <a:solidFill>
                  <a:schemeClr val="dk1"/>
                </a:solidFill>
                <a:latin typeface="Times New Roman"/>
                <a:ea typeface="Times New Roman"/>
                <a:cs typeface="Times New Roman"/>
                <a:sym typeface="Times New Roman"/>
              </a:rPr>
              <a:t>Mean bird weights:</a:t>
            </a:r>
            <a:endParaRPr sz="1600">
              <a:solidFill>
                <a:schemeClr val="dk1"/>
              </a:solidFill>
              <a:latin typeface="Times New Roman"/>
              <a:ea typeface="Times New Roman"/>
              <a:cs typeface="Times New Roman"/>
              <a:sym typeface="Times New Roman"/>
            </a:endParaRPr>
          </a:p>
          <a:p>
            <a:pPr marL="457200" lvl="0" indent="-330200" algn="l" rtl="0">
              <a:spcBef>
                <a:spcPts val="120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Invertebrates: 1.33g</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Omnivore: 1.32g </a:t>
            </a:r>
            <a:endParaRPr sz="1600">
              <a:solidFill>
                <a:schemeClr val="dk1"/>
              </a:solidFill>
              <a:latin typeface="Times New Roman"/>
              <a:ea typeface="Times New Roman"/>
              <a:cs typeface="Times New Roman"/>
              <a:sym typeface="Times New Roman"/>
            </a:endParaRPr>
          </a:p>
          <a:p>
            <a:pPr marL="457200" lvl="0" indent="-330200" algn="l" rtl="0">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Seed: 1.67g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128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Times New Roman"/>
                <a:ea typeface="Times New Roman"/>
                <a:cs typeface="Times New Roman"/>
                <a:sym typeface="Times New Roman"/>
              </a:rPr>
              <a:t>Diet Composition of Emberizidae Family </a:t>
            </a:r>
            <a:endParaRPr>
              <a:latin typeface="Times New Roman"/>
              <a:ea typeface="Times New Roman"/>
              <a:cs typeface="Times New Roman"/>
              <a:sym typeface="Times New Roman"/>
            </a:endParaRPr>
          </a:p>
          <a:p>
            <a:pPr marL="0" lvl="0" indent="0" algn="l" rtl="0">
              <a:spcBef>
                <a:spcPts val="0"/>
              </a:spcBef>
              <a:spcAft>
                <a:spcPts val="0"/>
              </a:spcAft>
              <a:buClr>
                <a:schemeClr val="dk1"/>
              </a:buClr>
              <a:buSzPct val="39285"/>
              <a:buFont typeface="Arial"/>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5" name="Google Shape;125;p21"/>
          <p:cNvSpPr txBox="1">
            <a:spLocks noGrp="1"/>
          </p:cNvSpPr>
          <p:nvPr>
            <p:ph type="body" idx="1"/>
          </p:nvPr>
        </p:nvSpPr>
        <p:spPr>
          <a:xfrm>
            <a:off x="6708600" y="1152475"/>
            <a:ext cx="2285100" cy="34164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solidFill>
                  <a:schemeClr val="dk1"/>
                </a:solidFill>
                <a:latin typeface="Times New Roman"/>
                <a:ea typeface="Times New Roman"/>
                <a:cs typeface="Times New Roman"/>
                <a:sym typeface="Times New Roman"/>
              </a:rPr>
              <a:t>Members of the Emberizidae family </a:t>
            </a:r>
            <a:r>
              <a:rPr lang="en" b="1">
                <a:solidFill>
                  <a:schemeClr val="dk1"/>
                </a:solidFill>
                <a:latin typeface="Times New Roman"/>
                <a:ea typeface="Times New Roman"/>
                <a:cs typeface="Times New Roman"/>
                <a:sym typeface="Times New Roman"/>
              </a:rPr>
              <a:t>do best in shrublands</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ctr" rtl="0">
              <a:spcBef>
                <a:spcPts val="1200"/>
              </a:spcBef>
              <a:spcAft>
                <a:spcPts val="0"/>
              </a:spcAft>
              <a:buNone/>
            </a:pPr>
            <a:endParaRPr>
              <a:solidFill>
                <a:schemeClr val="dk1"/>
              </a:solidFill>
              <a:latin typeface="Times New Roman"/>
              <a:ea typeface="Times New Roman"/>
              <a:cs typeface="Times New Roman"/>
              <a:sym typeface="Times New Roman"/>
            </a:endParaRPr>
          </a:p>
          <a:p>
            <a:pPr marL="0" lvl="0" indent="0" algn="ctr" rtl="0">
              <a:spcBef>
                <a:spcPts val="1200"/>
              </a:spcBef>
              <a:spcAft>
                <a:spcPts val="0"/>
              </a:spcAft>
              <a:buNone/>
            </a:pPr>
            <a:r>
              <a:rPr lang="en">
                <a:solidFill>
                  <a:schemeClr val="dk1"/>
                </a:solidFill>
                <a:latin typeface="Times New Roman"/>
                <a:ea typeface="Times New Roman"/>
                <a:cs typeface="Times New Roman"/>
                <a:sym typeface="Times New Roman"/>
              </a:rPr>
              <a:t>Body weight is largest in the shrublands, let’s find out why!</a:t>
            </a:r>
            <a:endParaRPr>
              <a:solidFill>
                <a:schemeClr val="dk1"/>
              </a:solidFill>
              <a:latin typeface="Times New Roman"/>
              <a:ea typeface="Times New Roman"/>
              <a:cs typeface="Times New Roman"/>
              <a:sym typeface="Times New Roman"/>
            </a:endParaRPr>
          </a:p>
          <a:p>
            <a:pPr marL="0" lvl="0" indent="0" algn="ctr" rtl="0">
              <a:spcBef>
                <a:spcPts val="1200"/>
              </a:spcBef>
              <a:spcAft>
                <a:spcPts val="1200"/>
              </a:spcAft>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p:txBody>
      </p:sp>
      <p:pic>
        <p:nvPicPr>
          <p:cNvPr id="126" name="Google Shape;126;p21"/>
          <p:cNvPicPr preferRelativeResize="0"/>
          <p:nvPr/>
        </p:nvPicPr>
        <p:blipFill>
          <a:blip r:embed="rId3">
            <a:alphaModFix/>
          </a:blip>
          <a:stretch>
            <a:fillRect/>
          </a:stretch>
        </p:blipFill>
        <p:spPr>
          <a:xfrm>
            <a:off x="372825" y="846100"/>
            <a:ext cx="6403798" cy="395639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631</Words>
  <Application>Microsoft Macintosh PowerPoint</Application>
  <PresentationFormat>On-screen Show (16:9)</PresentationFormat>
  <Paragraphs>62</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Times New Roman</vt:lpstr>
      <vt:lpstr>Simple Light</vt:lpstr>
      <vt:lpstr>Ecosphere:  Life Events of Winter Birds </vt:lpstr>
      <vt:lpstr>About our Data</vt:lpstr>
      <vt:lpstr>Our Story! </vt:lpstr>
      <vt:lpstr>Top 5 Winter Bird Families </vt:lpstr>
      <vt:lpstr>Emberizidae Family </vt:lpstr>
      <vt:lpstr>The Emberizidae Family- the songbird family!   </vt:lpstr>
      <vt:lpstr>Diet Composition of Emberizidae Family   </vt:lpstr>
      <vt:lpstr>Diet Composition of Emberizidae Family*    </vt:lpstr>
      <vt:lpstr>Diet Composition of Emberizidae Family   </vt:lpstr>
      <vt:lpstr>Emberizidae Family are More Abundant in Shrubland Habitat*</vt:lpstr>
      <vt:lpstr>Comparison Between Habitat, Winter Range, and Migratory Strategy *</vt:lpstr>
      <vt:lpstr>Life Expectancy of Emberizidae* </vt:lpstr>
      <vt:lpstr>PowerPoint Presentation</vt:lpstr>
      <vt:lpstr>PowerPoint Presentation</vt:lpstr>
      <vt:lpstr>Emberizidae Survival Style</vt:lpstr>
      <vt:lpstr>Our App!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Ecosphere:  Life Events of Winter Birds </dc:title>
  <cp:lastModifiedBy>Jodie Jane Cheun</cp:lastModifiedBy>
  <cp:revision>1</cp:revision>
  <dcterms:modified xsi:type="dcterms:W3CDTF">2024-03-14T19:01:01Z</dcterms:modified>
</cp:coreProperties>
</file>